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5143500" cx="9144000"/>
  <p:notesSz cx="6858000" cy="9144000"/>
  <p:embeddedFontLst>
    <p:embeddedFont>
      <p:font typeface="Average"/>
      <p:regular r:id="rId14"/>
    </p:embeddedFont>
    <p:embeddedFont>
      <p:font typeface="Oswald"/>
      <p:regular r:id="rId15"/>
      <p:bold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Oswald-regular.fntdata"/><Relationship Id="rId14" Type="http://schemas.openxmlformats.org/officeDocument/2006/relationships/font" Target="fonts/Average-regular.fntdata"/><Relationship Id="rId16" Type="http://schemas.openxmlformats.org/officeDocument/2006/relationships/font" Target="fonts/Oswald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4350278" y="2855377"/>
            <a:ext cx="443588" cy="105632"/>
            <a:chOff x="4137525" y="2915950"/>
            <a:chExt cx="869099" cy="206999"/>
          </a:xfrm>
        </p:grpSpPr>
        <p:sp>
          <p:nvSpPr>
            <p:cNvPr id="11" name="Shape 11"/>
            <p:cNvSpPr/>
            <p:nvPr/>
          </p:nvSpPr>
          <p:spPr>
            <a:xfrm>
              <a:off x="4468575" y="2915950"/>
              <a:ext cx="206999" cy="206999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>
              <a:off x="4799625" y="2915950"/>
              <a:ext cx="206999" cy="206999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x="4137525" y="2915950"/>
              <a:ext cx="206999" cy="206999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Shape 14"/>
          <p:cNvSpPr txBox="1"/>
          <p:nvPr>
            <p:ph type="ctrTitle"/>
          </p:nvPr>
        </p:nvSpPr>
        <p:spPr>
          <a:xfrm>
            <a:off x="671257" y="990800"/>
            <a:ext cx="7801500" cy="17300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5" name="Shape 15"/>
          <p:cNvSpPr txBox="1"/>
          <p:nvPr>
            <p:ph idx="1" type="subTitle"/>
          </p:nvPr>
        </p:nvSpPr>
        <p:spPr>
          <a:xfrm>
            <a:off x="671250" y="3174875"/>
            <a:ext cx="78015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x="311700" y="1255275"/>
            <a:ext cx="8520599" cy="1890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x="311700" y="3228425"/>
            <a:ext cx="8520599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2" name="Shape 52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671250" y="2141250"/>
            <a:ext cx="7852199" cy="8610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" type="body"/>
          </p:nvPr>
        </p:nvSpPr>
        <p:spPr>
          <a:xfrm>
            <a:off x="3117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7" name="Shape 27"/>
          <p:cNvSpPr txBox="1"/>
          <p:nvPr>
            <p:ph idx="2" type="body"/>
          </p:nvPr>
        </p:nvSpPr>
        <p:spPr>
          <a:xfrm>
            <a:off x="48324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4572000" y="0"/>
            <a:ext cx="4572000" cy="514349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41" name="Shape 4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2" name="Shape 42"/>
          <p:cNvSpPr txBox="1"/>
          <p:nvPr>
            <p:ph type="title"/>
          </p:nvPr>
        </p:nvSpPr>
        <p:spPr>
          <a:xfrm>
            <a:off x="265500" y="1081400"/>
            <a:ext cx="4045199" cy="1710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43" name="Shape 43"/>
          <p:cNvSpPr txBox="1"/>
          <p:nvPr>
            <p:ph idx="1" type="subTitle"/>
          </p:nvPr>
        </p:nvSpPr>
        <p:spPr>
          <a:xfrm>
            <a:off x="265500" y="2845200"/>
            <a:ext cx="4045199" cy="1345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2" type="body"/>
          </p:nvPr>
        </p:nvSpPr>
        <p:spPr>
          <a:xfrm>
            <a:off x="4939500" y="724200"/>
            <a:ext cx="3837000" cy="36950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SzPct val="100000"/>
              <a:buFont typeface="Average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type="ctrTitle"/>
          </p:nvPr>
        </p:nvSpPr>
        <p:spPr>
          <a:xfrm>
            <a:off x="671257" y="990800"/>
            <a:ext cx="7801500" cy="1730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Physical Features in Japan, North Korea, South Korea, and Mongolia</a:t>
            </a:r>
          </a:p>
        </p:txBody>
      </p:sp>
      <p:sp>
        <p:nvSpPr>
          <p:cNvPr id="60" name="Shape 60"/>
          <p:cNvSpPr txBox="1"/>
          <p:nvPr>
            <p:ph idx="1" type="subTitle"/>
          </p:nvPr>
        </p:nvSpPr>
        <p:spPr>
          <a:xfrm>
            <a:off x="671250" y="3174875"/>
            <a:ext cx="7801500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Warm-Up</a:t>
            </a:r>
          </a:p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chemeClr val="dk1"/>
              </a:buClr>
            </a:pPr>
            <a:r>
              <a:rPr lang="en">
                <a:solidFill>
                  <a:schemeClr val="dk1"/>
                </a:solidFill>
              </a:rPr>
              <a:t>You need your books</a:t>
            </a:r>
          </a:p>
          <a:p>
            <a:pPr indent="-228600" lvl="0" marL="457200" rtl="0">
              <a:spcBef>
                <a:spcPts val="0"/>
              </a:spcBef>
              <a:buClr>
                <a:schemeClr val="dk1"/>
              </a:buClr>
            </a:pPr>
            <a:r>
              <a:rPr lang="en">
                <a:solidFill>
                  <a:schemeClr val="dk1"/>
                </a:solidFill>
              </a:rPr>
              <a:t>Read through pages 644-645</a:t>
            </a:r>
          </a:p>
          <a:p>
            <a:pPr indent="-228600" lvl="0" marL="457200" rtl="0">
              <a:spcBef>
                <a:spcPts val="0"/>
              </a:spcBef>
              <a:buClr>
                <a:schemeClr val="dk1"/>
              </a:buClr>
            </a:pPr>
            <a:r>
              <a:rPr lang="en">
                <a:solidFill>
                  <a:schemeClr val="dk1"/>
                </a:solidFill>
              </a:rPr>
              <a:t>Answer the reading check </a:t>
            </a:r>
          </a:p>
          <a:p>
            <a:pPr indent="-228600" lvl="0" marL="457200" rtl="0">
              <a:spcBef>
                <a:spcPts val="0"/>
              </a:spcBef>
              <a:buClr>
                <a:schemeClr val="dk1"/>
              </a:buClr>
            </a:pPr>
            <a:r>
              <a:rPr lang="en">
                <a:solidFill>
                  <a:schemeClr val="dk1"/>
                </a:solidFill>
              </a:rPr>
              <a:t>Start reading at Focus on History: The DMZ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Dinner Conversation</a:t>
            </a:r>
          </a:p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Today I learned about the physical features of Japan, North Korea, South Korea, and Mongolia.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00"/>
                </a:solidFill>
              </a:rPr>
              <a:t>Mt. Fiji			Fukushima			Disposable homes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00"/>
                </a:solidFill>
              </a:rPr>
              <a:t>Yulan River		Korean Peninsula		Jeju Island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00"/>
                </a:solidFill>
              </a:rPr>
              <a:t>Hovsgol Nuur		Tavan Tolgoi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Physical Features in Japan</a:t>
            </a:r>
          </a:p>
        </p:txBody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311700" y="1152475"/>
            <a:ext cx="36464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chemeClr val="dk1"/>
              </a:buClr>
            </a:pPr>
            <a:r>
              <a:rPr lang="en">
                <a:solidFill>
                  <a:schemeClr val="dk1"/>
                </a:solidFill>
              </a:rPr>
              <a:t>Country made up of islands</a:t>
            </a:r>
          </a:p>
          <a:p>
            <a:pPr indent="-342900" lvl="1" marL="914400" rt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" sz="1800">
                <a:solidFill>
                  <a:schemeClr val="dk1"/>
                </a:solidFill>
              </a:rPr>
              <a:t>Archipelago</a:t>
            </a:r>
          </a:p>
          <a:p>
            <a:pPr indent="-228600" lvl="0" marL="457200" rtl="0">
              <a:spcBef>
                <a:spcPts val="0"/>
              </a:spcBef>
              <a:buClr>
                <a:srgbClr val="FFFF00"/>
              </a:buClr>
            </a:pPr>
            <a:r>
              <a:rPr lang="en">
                <a:solidFill>
                  <a:srgbClr val="FFFF00"/>
                </a:solidFill>
              </a:rPr>
              <a:t>Mt. Fuji</a:t>
            </a:r>
          </a:p>
          <a:p>
            <a:pPr indent="-342900" lvl="1" marL="914400" rt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" sz="1800">
                <a:solidFill>
                  <a:schemeClr val="dk1"/>
                </a:solidFill>
              </a:rPr>
              <a:t>Tallest Mountain in Japan</a:t>
            </a:r>
          </a:p>
          <a:p>
            <a:pPr indent="-342900" lvl="1" marL="914400" rt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" sz="1800">
                <a:solidFill>
                  <a:schemeClr val="dk1"/>
                </a:solidFill>
              </a:rPr>
              <a:t>Development in Japan</a:t>
            </a:r>
          </a:p>
          <a:p>
            <a:pPr indent="-228600" lvl="0" marL="457200" rtl="0">
              <a:spcBef>
                <a:spcPts val="0"/>
              </a:spcBef>
              <a:buClr>
                <a:schemeClr val="dk1"/>
              </a:buClr>
            </a:pPr>
            <a:r>
              <a:rPr lang="en">
                <a:solidFill>
                  <a:schemeClr val="dk1"/>
                </a:solidFill>
              </a:rPr>
              <a:t>Earthquakes in Japan</a:t>
            </a:r>
          </a:p>
          <a:p>
            <a:pPr indent="-342900" lvl="1" marL="914400" rt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" sz="1800">
                <a:solidFill>
                  <a:schemeClr val="dk1"/>
                </a:solidFill>
              </a:rPr>
              <a:t>2011 </a:t>
            </a:r>
          </a:p>
          <a:p>
            <a:pPr indent="-342900" lvl="1" marL="914400" rt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" sz="1800">
                <a:solidFill>
                  <a:schemeClr val="dk1"/>
                </a:solidFill>
              </a:rPr>
              <a:t>Tsunami</a:t>
            </a:r>
          </a:p>
          <a:p>
            <a:pPr indent="-342900" lvl="1" marL="914400" rtl="0">
              <a:spcBef>
                <a:spcPts val="0"/>
              </a:spcBef>
              <a:buClr>
                <a:srgbClr val="FFFF00"/>
              </a:buClr>
              <a:buSzPct val="100000"/>
            </a:pPr>
            <a:r>
              <a:rPr lang="en" sz="1800">
                <a:solidFill>
                  <a:srgbClr val="FFFF00"/>
                </a:solidFill>
              </a:rPr>
              <a:t>Fukushima</a:t>
            </a:r>
          </a:p>
        </p:txBody>
      </p:sp>
      <p:pic>
        <p:nvPicPr>
          <p:cNvPr id="79" name="Shape 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19612" y="314312"/>
            <a:ext cx="4524375" cy="4829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86" name="Shape 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6025"/>
            <a:ext cx="7869083" cy="5051449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Shape 87"/>
          <p:cNvSpPr txBox="1"/>
          <p:nvPr/>
        </p:nvSpPr>
        <p:spPr>
          <a:xfrm>
            <a:off x="6765950" y="1963975"/>
            <a:ext cx="2312700" cy="31334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00"/>
                </a:solidFill>
              </a:rPr>
              <a:t>Disposable Houses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chemeClr val="dk1"/>
                </a:solidFill>
              </a:rPr>
              <a:t>Write down two reasons as to why disposable houses exist in Japan.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Physical Features in North Korea</a:t>
            </a:r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3117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" sz="1800">
                <a:solidFill>
                  <a:schemeClr val="dk1"/>
                </a:solidFill>
              </a:rPr>
              <a:t>Mountains make up 80% of North Korea</a:t>
            </a:r>
          </a:p>
          <a:p>
            <a:pPr indent="-342900" lvl="0" marL="457200" rt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" sz="1800">
                <a:solidFill>
                  <a:schemeClr val="dk1"/>
                </a:solidFill>
              </a:rPr>
              <a:t>Plains make up the other 20%</a:t>
            </a:r>
          </a:p>
          <a:p>
            <a:pPr indent="-342900" lvl="0" marL="457200" rtl="0">
              <a:spcBef>
                <a:spcPts val="0"/>
              </a:spcBef>
              <a:buClr>
                <a:srgbClr val="FFFF00"/>
              </a:buClr>
              <a:buSzPct val="100000"/>
            </a:pPr>
            <a:r>
              <a:rPr lang="en" sz="1800">
                <a:solidFill>
                  <a:srgbClr val="FFFF00"/>
                </a:solidFill>
              </a:rPr>
              <a:t>Yulan River</a:t>
            </a:r>
          </a:p>
          <a:p>
            <a:pPr indent="-342900" lvl="1" marL="914400" rt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" sz="1800">
                <a:solidFill>
                  <a:schemeClr val="dk1"/>
                </a:solidFill>
              </a:rPr>
              <a:t>Helps establish Chinese North Korean border</a:t>
            </a:r>
          </a:p>
          <a:p>
            <a:pPr indent="-342900" lvl="1" marL="914400" rt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" sz="1800">
                <a:solidFill>
                  <a:schemeClr val="dk1"/>
                </a:solidFill>
              </a:rPr>
              <a:t>Is a source for diplomatic relations</a:t>
            </a:r>
          </a:p>
        </p:txBody>
      </p:sp>
      <p:sp>
        <p:nvSpPr>
          <p:cNvPr id="94" name="Shape 94"/>
          <p:cNvSpPr txBox="1"/>
          <p:nvPr>
            <p:ph idx="2" type="body"/>
          </p:nvPr>
        </p:nvSpPr>
        <p:spPr>
          <a:xfrm>
            <a:off x="48324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>
              <a:spcBef>
                <a:spcPts val="0"/>
              </a:spcBef>
            </a:pPr>
            <a:r>
              <a:t/>
            </a:r>
            <a:endParaRPr/>
          </a:p>
        </p:txBody>
      </p:sp>
      <p:pic>
        <p:nvPicPr>
          <p:cNvPr id="95" name="Shape 9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50525" y="1143000"/>
            <a:ext cx="4555199" cy="3839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Physical Features in South Korea</a:t>
            </a:r>
          </a:p>
        </p:txBody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3117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 sz="1800">
                <a:solidFill>
                  <a:schemeClr val="dk1"/>
                </a:solidFill>
              </a:rPr>
              <a:t>Known as</a:t>
            </a:r>
            <a:r>
              <a:rPr lang="en" sz="1800"/>
              <a:t> </a:t>
            </a:r>
            <a:r>
              <a:rPr lang="en" sz="1800">
                <a:solidFill>
                  <a:srgbClr val="FFFF00"/>
                </a:solidFill>
              </a:rPr>
              <a:t>Korean peninsula</a:t>
            </a:r>
          </a:p>
          <a:p>
            <a:pPr indent="-342900" lvl="0" marL="457200" rt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" sz="1800">
                <a:solidFill>
                  <a:schemeClr val="dk1"/>
                </a:solidFill>
              </a:rPr>
              <a:t>70% of South Korea is Mountains</a:t>
            </a:r>
          </a:p>
          <a:p>
            <a:pPr indent="-342900" lvl="1" marL="914400" rt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" sz="1800">
                <a:solidFill>
                  <a:schemeClr val="dk1"/>
                </a:solidFill>
              </a:rPr>
              <a:t>Most are below 3,300 ft.</a:t>
            </a:r>
          </a:p>
          <a:p>
            <a:pPr indent="-342900" lvl="0" marL="457200" rtl="0">
              <a:spcBef>
                <a:spcPts val="0"/>
              </a:spcBef>
              <a:buClr>
                <a:srgbClr val="FFFF00"/>
              </a:buClr>
              <a:buSzPct val="100000"/>
            </a:pPr>
            <a:r>
              <a:rPr lang="en" sz="1800">
                <a:solidFill>
                  <a:srgbClr val="FFFF00"/>
                </a:solidFill>
              </a:rPr>
              <a:t>Jeju island</a:t>
            </a:r>
          </a:p>
          <a:p>
            <a:pPr indent="-342900" lvl="1" marL="91440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" sz="1800">
                <a:solidFill>
                  <a:schemeClr val="dk1"/>
                </a:solidFill>
              </a:rPr>
              <a:t>tropical</a:t>
            </a:r>
          </a:p>
        </p:txBody>
      </p:sp>
      <p:sp>
        <p:nvSpPr>
          <p:cNvPr id="102" name="Shape 102"/>
          <p:cNvSpPr txBox="1"/>
          <p:nvPr>
            <p:ph idx="2" type="body"/>
          </p:nvPr>
        </p:nvSpPr>
        <p:spPr>
          <a:xfrm>
            <a:off x="48324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03" name="Shape 1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47925" y="207125"/>
            <a:ext cx="3625100" cy="4833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Physical Features in Mongolia</a:t>
            </a:r>
          </a:p>
        </p:txBody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chemeClr val="dk1"/>
              </a:buClr>
            </a:pPr>
            <a:r>
              <a:rPr lang="en">
                <a:solidFill>
                  <a:schemeClr val="dk1"/>
                </a:solidFill>
              </a:rPr>
              <a:t>About twice the size of Texas</a:t>
            </a:r>
          </a:p>
          <a:p>
            <a:pPr indent="-228600" lvl="0" marL="457200" rtl="0">
              <a:spcBef>
                <a:spcPts val="0"/>
              </a:spcBef>
              <a:buClr>
                <a:schemeClr val="dk1"/>
              </a:buClr>
            </a:pPr>
            <a:r>
              <a:rPr lang="en">
                <a:solidFill>
                  <a:schemeClr val="dk1"/>
                </a:solidFill>
              </a:rPr>
              <a:t>Gobi Desert (Southern Portion)</a:t>
            </a:r>
          </a:p>
          <a:p>
            <a:pPr indent="-228600" lvl="0" marL="457200" rtl="0">
              <a:spcBef>
                <a:spcPts val="0"/>
              </a:spcBef>
              <a:buClr>
                <a:schemeClr val="dk1"/>
              </a:buClr>
            </a:pPr>
            <a:r>
              <a:rPr lang="en">
                <a:solidFill>
                  <a:schemeClr val="dk1"/>
                </a:solidFill>
              </a:rPr>
              <a:t>Between Russia and China</a:t>
            </a:r>
          </a:p>
          <a:p>
            <a:pPr indent="-228600" lvl="0" marL="457200" rtl="0">
              <a:spcBef>
                <a:spcPts val="0"/>
              </a:spcBef>
              <a:buClr>
                <a:srgbClr val="FFFF00"/>
              </a:buClr>
            </a:pPr>
            <a:r>
              <a:rPr lang="en">
                <a:solidFill>
                  <a:srgbClr val="FFFF00"/>
                </a:solidFill>
              </a:rPr>
              <a:t>Hovsgol Nuur</a:t>
            </a:r>
          </a:p>
          <a:p>
            <a:pPr indent="-342900" lvl="1" marL="914400" rt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" sz="1800">
                <a:solidFill>
                  <a:schemeClr val="dk1"/>
                </a:solidFill>
              </a:rPr>
              <a:t>70% of freshwater</a:t>
            </a:r>
          </a:p>
          <a:p>
            <a:pPr indent="-342900" lvl="0" marL="457200" rtl="0">
              <a:spcBef>
                <a:spcPts val="0"/>
              </a:spcBef>
              <a:buClr>
                <a:srgbClr val="FFFF00"/>
              </a:buClr>
              <a:buSzPct val="100000"/>
            </a:pPr>
            <a:r>
              <a:rPr lang="en">
                <a:solidFill>
                  <a:srgbClr val="FFFF00"/>
                </a:solidFill>
              </a:rPr>
              <a:t>Tavan Tolgoi</a:t>
            </a:r>
          </a:p>
          <a:p>
            <a:pPr indent="-228600" lvl="1" marL="914400" rtl="0">
              <a:spcBef>
                <a:spcPts val="0"/>
              </a:spcBef>
              <a:buClr>
                <a:schemeClr val="dk1"/>
              </a:buClr>
            </a:pPr>
            <a:r>
              <a:rPr lang="en">
                <a:solidFill>
                  <a:schemeClr val="dk1"/>
                </a:solidFill>
              </a:rPr>
              <a:t>7.4 billion tonnes of coal</a:t>
            </a:r>
          </a:p>
          <a:p>
            <a:pPr indent="-228600" lvl="1" marL="914400">
              <a:spcBef>
                <a:spcPts val="0"/>
              </a:spcBef>
              <a:buClr>
                <a:schemeClr val="dk1"/>
              </a:buClr>
            </a:pPr>
            <a:r>
              <a:rPr lang="en">
                <a:solidFill>
                  <a:schemeClr val="dk1"/>
                </a:solidFill>
              </a:rPr>
              <a:t>Second Largest Coal mine</a:t>
            </a:r>
          </a:p>
        </p:txBody>
      </p:sp>
      <p:pic>
        <p:nvPicPr>
          <p:cNvPr id="110" name="Shape 1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1325" y="1242725"/>
            <a:ext cx="5111199" cy="3773124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Shape 111"/>
          <p:cNvSpPr/>
          <p:nvPr/>
        </p:nvSpPr>
        <p:spPr>
          <a:xfrm>
            <a:off x="6558800" y="3866250"/>
            <a:ext cx="172500" cy="149400"/>
          </a:xfrm>
          <a:prstGeom prst="flowChartConnector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CNN Student News</a:t>
            </a:r>
          </a:p>
        </p:txBody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OR…..</a:t>
            </a:r>
          </a:p>
          <a:p>
            <a:pPr indent="-381000" lvl="1" marL="914400" rtl="0">
              <a:spcBef>
                <a:spcPts val="0"/>
              </a:spcBef>
              <a:buSzPct val="100000"/>
            </a:pPr>
            <a:r>
              <a:rPr lang="en" sz="2400"/>
              <a:t>Start on Homework while its playing</a:t>
            </a:r>
          </a:p>
          <a:p>
            <a:pPr indent="-381000" lvl="0" marL="457200">
              <a:spcBef>
                <a:spcPts val="0"/>
              </a:spcBef>
              <a:buSzPct val="100000"/>
            </a:pPr>
            <a:r>
              <a:t/>
            </a:r>
            <a:endParaRPr sz="2400"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